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60" r:id="rId4"/>
    <p:sldId id="263" r:id="rId5"/>
    <p:sldId id="264" r:id="rId6"/>
    <p:sldId id="265" r:id="rId7"/>
    <p:sldId id="258" r:id="rId8"/>
    <p:sldId id="259" r:id="rId9"/>
    <p:sldId id="271" r:id="rId10"/>
    <p:sldId id="269" r:id="rId11"/>
    <p:sldId id="262" r:id="rId12"/>
    <p:sldId id="261" r:id="rId13"/>
    <p:sldId id="266" r:id="rId14"/>
    <p:sldId id="267" r:id="rId15"/>
    <p:sldId id="268" r:id="rId16"/>
    <p:sldId id="270"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30"/>
    <p:restoredTop sz="82202"/>
  </p:normalViewPr>
  <p:slideViewPr>
    <p:cSldViewPr snapToGrid="0" snapToObjects="1">
      <p:cViewPr varScale="1">
        <p:scale>
          <a:sx n="87" d="100"/>
          <a:sy n="87" d="100"/>
        </p:scale>
        <p:origin x="81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96BE2D-D2A6-4245-A805-41291BCA8C79}" type="datetimeFigureOut">
              <a:rPr lang="en-US" smtClean="0"/>
              <a:t>11/26/2025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8D0AEA-5308-844C-85F2-F2AB48ECD1E4}" type="slidenum">
              <a:rPr lang="en-US" smtClean="0"/>
              <a:t>‹#›</a:t>
            </a:fld>
            <a:endParaRPr lang="en-US"/>
          </a:p>
        </p:txBody>
      </p:sp>
    </p:spTree>
    <p:extLst>
      <p:ext uri="{BB962C8B-B14F-4D97-AF65-F5344CB8AC3E}">
        <p14:creationId xmlns:p14="http://schemas.microsoft.com/office/powerpoint/2010/main" val="1558516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B8D0AEA-5308-844C-85F2-F2AB48ECD1E4}" type="slidenum">
              <a:rPr lang="en-US" smtClean="0"/>
              <a:t>12</a:t>
            </a:fld>
            <a:endParaRPr lang="en-US"/>
          </a:p>
        </p:txBody>
      </p:sp>
    </p:spTree>
    <p:extLst>
      <p:ext uri="{BB962C8B-B14F-4D97-AF65-F5344CB8AC3E}">
        <p14:creationId xmlns:p14="http://schemas.microsoft.com/office/powerpoint/2010/main" val="3425619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B8D0AEA-5308-844C-85F2-F2AB48ECD1E4}" type="slidenum">
              <a:rPr lang="en-US" smtClean="0"/>
              <a:t>22</a:t>
            </a:fld>
            <a:endParaRPr lang="en-US"/>
          </a:p>
        </p:txBody>
      </p:sp>
    </p:spTree>
    <p:extLst>
      <p:ext uri="{BB962C8B-B14F-4D97-AF65-F5344CB8AC3E}">
        <p14:creationId xmlns:p14="http://schemas.microsoft.com/office/powerpoint/2010/main" val="3506523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70432" y="365125"/>
            <a:ext cx="10183368" cy="613283"/>
          </a:xfrm>
        </p:spPr>
        <p:txBody>
          <a:bodyPr/>
          <a:lstStyle/>
          <a:p>
            <a:r>
              <a:rPr lang="en-US" dirty="0"/>
              <a:t>Click to edit Master title style</a:t>
            </a:r>
          </a:p>
        </p:txBody>
      </p:sp>
      <p:sp>
        <p:nvSpPr>
          <p:cNvPr id="3" name="Content Placeholder 2"/>
          <p:cNvSpPr>
            <a:spLocks noGrp="1"/>
          </p:cNvSpPr>
          <p:nvPr>
            <p:ph sz="half" idx="1"/>
          </p:nvPr>
        </p:nvSpPr>
        <p:spPr>
          <a:xfrm>
            <a:off x="1170432" y="1157795"/>
            <a:ext cx="4849368" cy="501916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157795"/>
            <a:ext cx="5181600" cy="50191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34742A-63BA-714E-BE99-3566B15A3E7B}" type="datetimeFigureOut">
              <a:rPr lang="en-US" smtClean="0"/>
              <a:t>11/26/2025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207341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34742A-63BA-714E-BE99-3566B15A3E7B}" type="datetimeFigureOut">
              <a:rPr lang="en-US" smtClean="0"/>
              <a:t>11/26/2025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780094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7300" y="457200"/>
            <a:ext cx="384810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505450" y="987425"/>
            <a:ext cx="584993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7300" y="2057400"/>
            <a:ext cx="384810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34742A-63BA-714E-BE99-3566B15A3E7B}" type="datetimeFigureOut">
              <a:rPr lang="en-US" smtClean="0"/>
              <a:t>11/26/2025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459054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0" y="457200"/>
            <a:ext cx="390525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562600" y="987425"/>
            <a:ext cx="5792788"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95400" y="2057400"/>
            <a:ext cx="39052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34742A-63BA-714E-BE99-3566B15A3E7B}" type="datetimeFigureOut">
              <a:rPr lang="en-US" smtClean="0"/>
              <a:t>11/26/2025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208594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95400" y="365125"/>
            <a:ext cx="10058400" cy="622427"/>
          </a:xfrm>
        </p:spPr>
        <p:txBody>
          <a:bodyPr/>
          <a:lstStyle/>
          <a:p>
            <a:r>
              <a:rPr lang="en-US" dirty="0"/>
              <a:t>Click to edit Master title style</a:t>
            </a:r>
          </a:p>
        </p:txBody>
      </p:sp>
      <p:sp>
        <p:nvSpPr>
          <p:cNvPr id="3" name="Vertical Text Placeholder 2"/>
          <p:cNvSpPr>
            <a:spLocks noGrp="1"/>
          </p:cNvSpPr>
          <p:nvPr>
            <p:ph type="body" orient="vert" idx="1"/>
          </p:nvPr>
        </p:nvSpPr>
        <p:spPr>
          <a:xfrm>
            <a:off x="1295400" y="1161288"/>
            <a:ext cx="10058400" cy="5015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34742A-63BA-714E-BE99-3566B15A3E7B}" type="datetimeFigureOut">
              <a:rPr lang="en-US" smtClean="0"/>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1541470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14450" y="365125"/>
            <a:ext cx="725805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34742A-63BA-714E-BE99-3566B15A3E7B}" type="datetimeFigureOut">
              <a:rPr lang="en-US" smtClean="0"/>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677505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97864" y="365125"/>
            <a:ext cx="10155936" cy="659003"/>
          </a:xfrm>
        </p:spPr>
        <p:txBody>
          <a:bodyPr/>
          <a:lstStyle/>
          <a:p>
            <a:r>
              <a:rPr lang="en-US" dirty="0"/>
              <a:t>Click to edit Master title style</a:t>
            </a:r>
          </a:p>
        </p:txBody>
      </p:sp>
      <p:sp>
        <p:nvSpPr>
          <p:cNvPr id="3" name="Content Placeholder 2"/>
          <p:cNvSpPr>
            <a:spLocks noGrp="1"/>
          </p:cNvSpPr>
          <p:nvPr>
            <p:ph idx="1"/>
          </p:nvPr>
        </p:nvSpPr>
        <p:spPr>
          <a:xfrm>
            <a:off x="1197864" y="1216152"/>
            <a:ext cx="10155936" cy="49608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C34742A-63BA-714E-BE99-3566B15A3E7B}" type="datetimeFigureOut">
              <a:rPr lang="en-US" smtClean="0"/>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362305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365125"/>
            <a:ext cx="10134600" cy="695579"/>
          </a:xfrm>
        </p:spPr>
        <p:txBody>
          <a:bodyPr/>
          <a:lstStyle/>
          <a:p>
            <a:r>
              <a:rPr lang="en-US" dirty="0"/>
              <a:t>Click to edit Master title style</a:t>
            </a:r>
          </a:p>
        </p:txBody>
      </p:sp>
      <p:sp>
        <p:nvSpPr>
          <p:cNvPr id="3" name="Content Placeholder 2"/>
          <p:cNvSpPr>
            <a:spLocks noGrp="1"/>
          </p:cNvSpPr>
          <p:nvPr>
            <p:ph idx="1"/>
          </p:nvPr>
        </p:nvSpPr>
        <p:spPr>
          <a:xfrm>
            <a:off x="1219200" y="1271016"/>
            <a:ext cx="10134600" cy="4905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34742A-63BA-714E-BE99-3566B15A3E7B}" type="datetimeFigureOut">
              <a:rPr lang="en-US" smtClean="0"/>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362305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C34742A-63BA-714E-BE99-3566B15A3E7B}" type="datetimeFigureOut">
              <a:rPr lang="en-US" smtClean="0"/>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2046057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365125"/>
            <a:ext cx="10096500" cy="713867"/>
          </a:xfrm>
        </p:spPr>
        <p:txBody>
          <a:bodyPr>
            <a:normAutofit/>
          </a:bodyPr>
          <a:lstStyle>
            <a:lvl1pPr algn="l" defTabSz="914400" rtl="0" eaLnBrk="1" latinLnBrk="0" hangingPunct="1">
              <a:lnSpc>
                <a:spcPct val="90000"/>
              </a:lnSpc>
              <a:spcBef>
                <a:spcPct val="0"/>
              </a:spcBef>
              <a:buNone/>
              <a:defRPr lang="en-US" sz="4400" b="1" kern="1200" dirty="0">
                <a:solidFill>
                  <a:schemeClr val="accent2"/>
                </a:solidFill>
                <a:latin typeface="Optima" charset="0"/>
                <a:ea typeface="Optima" charset="0"/>
                <a:cs typeface="Optima" charset="0"/>
              </a:defRPr>
            </a:lvl1pPr>
          </a:lstStyle>
          <a:p>
            <a:r>
              <a:rPr lang="en-US" dirty="0"/>
              <a:t>Click to edit Master title style</a:t>
            </a:r>
          </a:p>
        </p:txBody>
      </p:sp>
      <p:sp>
        <p:nvSpPr>
          <p:cNvPr id="3" name="Content Placeholder 2"/>
          <p:cNvSpPr>
            <a:spLocks noGrp="1"/>
          </p:cNvSpPr>
          <p:nvPr>
            <p:ph idx="1"/>
          </p:nvPr>
        </p:nvSpPr>
        <p:spPr>
          <a:xfrm>
            <a:off x="1257300" y="1280160"/>
            <a:ext cx="10096500" cy="48968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34742A-63BA-714E-BE99-3566B15A3E7B}" type="datetimeFigureOut">
              <a:rPr lang="en-US" smtClean="0"/>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362305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38250" y="1709738"/>
            <a:ext cx="10109200" cy="2852737"/>
          </a:xfrm>
        </p:spPr>
        <p:txBody>
          <a:bodyPr anchor="b">
            <a:normAutofit/>
          </a:bodyPr>
          <a:lstStyle>
            <a:lvl1pPr>
              <a:defRPr lang="en-US" sz="4400" b="1" kern="1200" dirty="0">
                <a:solidFill>
                  <a:schemeClr val="accent2"/>
                </a:solidFill>
                <a:latin typeface="Optima" charset="0"/>
                <a:ea typeface="Optima" charset="0"/>
                <a:cs typeface="Optima" charset="0"/>
              </a:defRPr>
            </a:lvl1pPr>
          </a:lstStyle>
          <a:p>
            <a:r>
              <a:rPr lang="en-US" dirty="0"/>
              <a:t>Click to edit Master title style</a:t>
            </a:r>
          </a:p>
        </p:txBody>
      </p:sp>
      <p:sp>
        <p:nvSpPr>
          <p:cNvPr id="3" name="Text Placeholder 2"/>
          <p:cNvSpPr>
            <a:spLocks noGrp="1"/>
          </p:cNvSpPr>
          <p:nvPr>
            <p:ph type="body" idx="1"/>
          </p:nvPr>
        </p:nvSpPr>
        <p:spPr>
          <a:xfrm>
            <a:off x="1238250" y="4589463"/>
            <a:ext cx="101092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34742A-63BA-714E-BE99-3566B15A3E7B}" type="datetimeFigureOut">
              <a:rPr lang="en-US" smtClean="0"/>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944907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365125"/>
            <a:ext cx="10096500" cy="622427"/>
          </a:xfrm>
        </p:spPr>
        <p:txBody>
          <a:bodyPr>
            <a:normAutofit/>
          </a:bodyPr>
          <a:lstStyle>
            <a:lvl1pPr algn="l" defTabSz="914400" rtl="0" eaLnBrk="1" latinLnBrk="0" hangingPunct="1">
              <a:lnSpc>
                <a:spcPct val="90000"/>
              </a:lnSpc>
              <a:spcBef>
                <a:spcPct val="0"/>
              </a:spcBef>
              <a:buNone/>
              <a:defRPr lang="en-US" sz="4400" b="1" kern="1200" dirty="0">
                <a:solidFill>
                  <a:schemeClr val="accent2"/>
                </a:solidFill>
                <a:latin typeface="Optima" charset="0"/>
                <a:ea typeface="Optima" charset="0"/>
                <a:cs typeface="Optima" charset="0"/>
              </a:defRPr>
            </a:lvl1pPr>
          </a:lstStyle>
          <a:p>
            <a:r>
              <a:rPr lang="en-US" dirty="0"/>
              <a:t>Click to edit Master title style</a:t>
            </a:r>
          </a:p>
        </p:txBody>
      </p:sp>
      <p:sp>
        <p:nvSpPr>
          <p:cNvPr id="3" name="Content Placeholder 2"/>
          <p:cNvSpPr>
            <a:spLocks noGrp="1"/>
          </p:cNvSpPr>
          <p:nvPr>
            <p:ph sz="half" idx="1"/>
          </p:nvPr>
        </p:nvSpPr>
        <p:spPr>
          <a:xfrm>
            <a:off x="1257300" y="1166939"/>
            <a:ext cx="4838700" cy="5010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24600" y="1166939"/>
            <a:ext cx="5029200" cy="5010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34742A-63BA-714E-BE99-3566B15A3E7B}" type="datetimeFigureOut">
              <a:rPr lang="en-US" smtClean="0"/>
              <a:t>11/26/2025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207341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7300" y="365125"/>
            <a:ext cx="10098088" cy="631571"/>
          </a:xfrm>
        </p:spPr>
        <p:txBody>
          <a:bodyPr>
            <a:normAutofit/>
          </a:bodyPr>
          <a:lstStyle>
            <a:lvl1pPr algn="l" defTabSz="914400" rtl="0" eaLnBrk="1" latinLnBrk="0" hangingPunct="1">
              <a:lnSpc>
                <a:spcPct val="90000"/>
              </a:lnSpc>
              <a:spcBef>
                <a:spcPct val="0"/>
              </a:spcBef>
              <a:buNone/>
              <a:defRPr lang="en-US" sz="4400" b="1" kern="1200" dirty="0">
                <a:solidFill>
                  <a:schemeClr val="accent2"/>
                </a:solidFill>
                <a:latin typeface="Optima" charset="0"/>
                <a:ea typeface="Optima" charset="0"/>
                <a:cs typeface="Optima" charset="0"/>
              </a:defRPr>
            </a:lvl1pPr>
          </a:lstStyle>
          <a:p>
            <a:r>
              <a:rPr lang="en-US" dirty="0"/>
              <a:t>Click to edit Master title style</a:t>
            </a:r>
          </a:p>
        </p:txBody>
      </p:sp>
      <p:sp>
        <p:nvSpPr>
          <p:cNvPr id="3" name="Text Placeholder 2"/>
          <p:cNvSpPr>
            <a:spLocks noGrp="1"/>
          </p:cNvSpPr>
          <p:nvPr>
            <p:ph type="body" idx="1"/>
          </p:nvPr>
        </p:nvSpPr>
        <p:spPr>
          <a:xfrm>
            <a:off x="1257300" y="1185864"/>
            <a:ext cx="49545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176463"/>
            <a:ext cx="4954588" cy="4013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99212" y="1202819"/>
            <a:ext cx="49545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00800" y="2193418"/>
            <a:ext cx="4954588" cy="39962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34742A-63BA-714E-BE99-3566B15A3E7B}" type="datetimeFigureOut">
              <a:rPr lang="en-US" smtClean="0"/>
              <a:t>11/26/2025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211778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95400" y="365125"/>
            <a:ext cx="10058400" cy="659003"/>
          </a:xfrm>
        </p:spPr>
        <p:txBody>
          <a:bodyPr>
            <a:normAutofit/>
          </a:bodyPr>
          <a:lstStyle>
            <a:lvl1pPr algn="l" defTabSz="914400" rtl="0" eaLnBrk="1" latinLnBrk="0" hangingPunct="1">
              <a:lnSpc>
                <a:spcPct val="90000"/>
              </a:lnSpc>
              <a:spcBef>
                <a:spcPct val="0"/>
              </a:spcBef>
              <a:buNone/>
              <a:defRPr lang="en-US" sz="4400" b="1" kern="1200" dirty="0">
                <a:solidFill>
                  <a:schemeClr val="accent2"/>
                </a:solidFill>
                <a:latin typeface="Optima" charset="0"/>
                <a:ea typeface="Optima" charset="0"/>
                <a:cs typeface="Optima"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4C34742A-63BA-714E-BE99-3566B15A3E7B}" type="datetimeFigureOut">
              <a:rPr lang="en-US" smtClean="0"/>
              <a:t>11/26/2025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972459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6152" y="365125"/>
            <a:ext cx="10137648" cy="68643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16152" y="1216152"/>
            <a:ext cx="10137648" cy="49608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34742A-63BA-714E-BE99-3566B15A3E7B}" type="datetimeFigureOut">
              <a:rPr lang="en-US" smtClean="0"/>
              <a:t>11/26/2025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7496C4-86D0-1A42-B37E-D950CC6AE520}" type="slidenum">
              <a:rPr lang="en-US" smtClean="0"/>
              <a:t>‹#›</a:t>
            </a:fld>
            <a:endParaRPr lang="en-US"/>
          </a:p>
        </p:txBody>
      </p:sp>
    </p:spTree>
    <p:extLst>
      <p:ext uri="{BB962C8B-B14F-4D97-AF65-F5344CB8AC3E}">
        <p14:creationId xmlns:p14="http://schemas.microsoft.com/office/powerpoint/2010/main" val="4338253"/>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0"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lang="en-US" sz="4400" b="1" kern="1200" dirty="0">
          <a:solidFill>
            <a:schemeClr val="accent2"/>
          </a:solidFill>
          <a:latin typeface="Optima"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9B5F8E-119C-4FA3-810C-32321719D988}"/>
              </a:ext>
            </a:extLst>
          </p:cNvPr>
          <p:cNvSpPr>
            <a:spLocks noGrp="1"/>
          </p:cNvSpPr>
          <p:nvPr>
            <p:ph type="ctrTitle"/>
          </p:nvPr>
        </p:nvSpPr>
        <p:spPr/>
        <p:txBody>
          <a:bodyPr>
            <a:normAutofit/>
          </a:bodyPr>
          <a:lstStyle/>
          <a:p>
            <a:r>
              <a:rPr lang="en-CA" sz="4400" dirty="0"/>
              <a:t>What are Files</a:t>
            </a:r>
            <a:endParaRPr lang="en-CA" sz="4400" b="1" dirty="0">
              <a:solidFill>
                <a:schemeClr val="accent2"/>
              </a:solidFill>
              <a:latin typeface="Optima" charset="0"/>
            </a:endParaRPr>
          </a:p>
        </p:txBody>
      </p:sp>
      <p:sp>
        <p:nvSpPr>
          <p:cNvPr id="5" name="Subtitle 4">
            <a:extLst>
              <a:ext uri="{FF2B5EF4-FFF2-40B4-BE49-F238E27FC236}">
                <a16:creationId xmlns:a16="http://schemas.microsoft.com/office/drawing/2014/main" id="{D192E690-5B32-4895-91A4-582DE015B656}"/>
              </a:ext>
            </a:extLst>
          </p:cNvPr>
          <p:cNvSpPr>
            <a:spLocks noGrp="1"/>
          </p:cNvSpPr>
          <p:nvPr>
            <p:ph type="subTitle" idx="1"/>
          </p:nvPr>
        </p:nvSpPr>
        <p:spPr/>
        <p:txBody>
          <a:bodyPr>
            <a:normAutofit/>
          </a:bodyPr>
          <a:lstStyle/>
          <a:p>
            <a:r>
              <a:rPr lang="en-CA" b="1" dirty="0">
                <a:solidFill>
                  <a:schemeClr val="accent2"/>
                </a:solidFill>
                <a:ea typeface="+mj-ea"/>
                <a:cs typeface="+mj-cs"/>
              </a:rPr>
              <a:t>Types, Compression, encryption</a:t>
            </a:r>
          </a:p>
        </p:txBody>
      </p:sp>
    </p:spTree>
    <p:extLst>
      <p:ext uri="{BB962C8B-B14F-4D97-AF65-F5344CB8AC3E}">
        <p14:creationId xmlns:p14="http://schemas.microsoft.com/office/powerpoint/2010/main" val="24432520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3174C-5DA2-7D25-A768-5111DC24BF8F}"/>
              </a:ext>
            </a:extLst>
          </p:cNvPr>
          <p:cNvSpPr>
            <a:spLocks noGrp="1"/>
          </p:cNvSpPr>
          <p:nvPr>
            <p:ph type="title"/>
          </p:nvPr>
        </p:nvSpPr>
        <p:spPr/>
        <p:txBody>
          <a:bodyPr>
            <a:normAutofit fontScale="90000"/>
          </a:bodyPr>
          <a:lstStyle/>
          <a:p>
            <a:r>
              <a:rPr lang="en-CA" dirty="0"/>
              <a:t>How Data is Encoded</a:t>
            </a:r>
          </a:p>
        </p:txBody>
      </p:sp>
      <p:sp>
        <p:nvSpPr>
          <p:cNvPr id="3" name="Content Placeholder 2">
            <a:extLst>
              <a:ext uri="{FF2B5EF4-FFF2-40B4-BE49-F238E27FC236}">
                <a16:creationId xmlns:a16="http://schemas.microsoft.com/office/drawing/2014/main" id="{907C0407-2179-430B-6F4D-3E5465AF9D96}"/>
              </a:ext>
            </a:extLst>
          </p:cNvPr>
          <p:cNvSpPr>
            <a:spLocks noGrp="1"/>
          </p:cNvSpPr>
          <p:nvPr>
            <p:ph idx="1"/>
          </p:nvPr>
        </p:nvSpPr>
        <p:spPr/>
        <p:txBody>
          <a:bodyPr/>
          <a:lstStyle/>
          <a:p>
            <a:r>
              <a:rPr lang="en-US" dirty="0"/>
              <a:t>Data encoding is the process of converting data into a specific format for efficient storage, transmission, or processing.</a:t>
            </a:r>
          </a:p>
          <a:p>
            <a:r>
              <a:rPr lang="en-US" dirty="0"/>
              <a:t>It ensures data is compatible between systems and can be understood by algorithms.</a:t>
            </a:r>
          </a:p>
          <a:p>
            <a:r>
              <a:rPr lang="en-US" dirty="0"/>
              <a:t>It can protect data through encryption and /or make it more manageable with compression.</a:t>
            </a:r>
          </a:p>
          <a:p>
            <a:r>
              <a:rPr lang="en-US" dirty="0"/>
              <a:t>Examples include converting text into a standardized format like Unicode or transforming categorical data into numbers like one-hot or label encoding. </a:t>
            </a:r>
            <a:endParaRPr lang="en-CA" dirty="0"/>
          </a:p>
        </p:txBody>
      </p:sp>
    </p:spTree>
    <p:extLst>
      <p:ext uri="{BB962C8B-B14F-4D97-AF65-F5344CB8AC3E}">
        <p14:creationId xmlns:p14="http://schemas.microsoft.com/office/powerpoint/2010/main" val="1132777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5DB2-C5CB-28F0-4896-8A398620502A}"/>
              </a:ext>
            </a:extLst>
          </p:cNvPr>
          <p:cNvSpPr>
            <a:spLocks noGrp="1"/>
          </p:cNvSpPr>
          <p:nvPr>
            <p:ph type="title"/>
          </p:nvPr>
        </p:nvSpPr>
        <p:spPr/>
        <p:txBody>
          <a:bodyPr>
            <a:normAutofit fontScale="90000"/>
          </a:bodyPr>
          <a:lstStyle/>
          <a:p>
            <a:r>
              <a:rPr lang="en-CA" dirty="0"/>
              <a:t>How Data is Encoded</a:t>
            </a:r>
          </a:p>
        </p:txBody>
      </p:sp>
      <p:sp>
        <p:nvSpPr>
          <p:cNvPr id="3" name="Content Placeholder 2">
            <a:extLst>
              <a:ext uri="{FF2B5EF4-FFF2-40B4-BE49-F238E27FC236}">
                <a16:creationId xmlns:a16="http://schemas.microsoft.com/office/drawing/2014/main" id="{A916F99F-7E52-4EA6-EF2F-C8F451B1CCAE}"/>
              </a:ext>
            </a:extLst>
          </p:cNvPr>
          <p:cNvSpPr>
            <a:spLocks noGrp="1"/>
          </p:cNvSpPr>
          <p:nvPr>
            <p:ph idx="1"/>
          </p:nvPr>
        </p:nvSpPr>
        <p:spPr>
          <a:xfrm>
            <a:off x="1197864" y="1024128"/>
            <a:ext cx="10155936" cy="4803795"/>
          </a:xfrm>
        </p:spPr>
        <p:txBody>
          <a:bodyPr>
            <a:normAutofit/>
          </a:bodyPr>
          <a:lstStyle/>
          <a:p>
            <a:pPr marL="0" indent="0">
              <a:buNone/>
            </a:pPr>
            <a:r>
              <a:rPr lang="en-CA" b="1" dirty="0" err="1"/>
              <a:t>PlainText</a:t>
            </a:r>
            <a:r>
              <a:rPr lang="en-CA" b="1" dirty="0"/>
              <a:t> files</a:t>
            </a:r>
          </a:p>
          <a:p>
            <a:pPr>
              <a:buFont typeface="Arial" panose="020B0604020202020204" pitchFamily="34" charset="0"/>
              <a:buChar char="•"/>
            </a:pPr>
            <a:r>
              <a:rPr lang="en-US" dirty="0"/>
              <a:t>Plain text files are encoded using character encoding schemes, where a sequence of bytes represents characters. </a:t>
            </a:r>
          </a:p>
          <a:p>
            <a:pPr>
              <a:buFont typeface="Arial" panose="020B0604020202020204" pitchFamily="34" charset="0"/>
              <a:buChar char="•"/>
            </a:pPr>
            <a:r>
              <a:rPr lang="en-US" dirty="0"/>
              <a:t>Historically, this was done using ASCII, but modern systems predominantly use Unicode-based encodings like UTF-8 or UTF-16 to support a wider range of characters from different languages. </a:t>
            </a:r>
          </a:p>
          <a:p>
            <a:pPr>
              <a:buFont typeface="Arial" panose="020B0604020202020204" pitchFamily="34" charset="0"/>
              <a:buChar char="•"/>
            </a:pPr>
            <a:r>
              <a:rPr lang="en-US" dirty="0"/>
              <a:t>While there is no standard way to indicate the encoding within the file, some files may use a byte-order mark (BOM) to signal the specific UTF encoding, and applications can often guess the correct encoding by testing for valid byte sequences. </a:t>
            </a:r>
          </a:p>
          <a:p>
            <a:pPr marL="0" indent="0">
              <a:buNone/>
            </a:pPr>
            <a:endParaRPr lang="en-US" dirty="0"/>
          </a:p>
          <a:p>
            <a:endParaRPr lang="en-CA" dirty="0"/>
          </a:p>
        </p:txBody>
      </p:sp>
    </p:spTree>
    <p:extLst>
      <p:ext uri="{BB962C8B-B14F-4D97-AF65-F5344CB8AC3E}">
        <p14:creationId xmlns:p14="http://schemas.microsoft.com/office/powerpoint/2010/main" val="1710167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054CC-E1AC-C819-59D6-65E388026BD8}"/>
              </a:ext>
            </a:extLst>
          </p:cNvPr>
          <p:cNvSpPr>
            <a:spLocks noGrp="1"/>
          </p:cNvSpPr>
          <p:nvPr>
            <p:ph type="title"/>
          </p:nvPr>
        </p:nvSpPr>
        <p:spPr/>
        <p:txBody>
          <a:bodyPr>
            <a:normAutofit fontScale="90000"/>
          </a:bodyPr>
          <a:lstStyle/>
          <a:p>
            <a:r>
              <a:rPr lang="en-CA" dirty="0"/>
              <a:t>How Data is Encoded</a:t>
            </a:r>
          </a:p>
        </p:txBody>
      </p:sp>
      <p:sp>
        <p:nvSpPr>
          <p:cNvPr id="3" name="Content Placeholder 2">
            <a:extLst>
              <a:ext uri="{FF2B5EF4-FFF2-40B4-BE49-F238E27FC236}">
                <a16:creationId xmlns:a16="http://schemas.microsoft.com/office/drawing/2014/main" id="{0376AF8D-1702-E921-ACBF-20D7DE3DC91F}"/>
              </a:ext>
            </a:extLst>
          </p:cNvPr>
          <p:cNvSpPr>
            <a:spLocks noGrp="1"/>
          </p:cNvSpPr>
          <p:nvPr>
            <p:ph sz="half" idx="1"/>
          </p:nvPr>
        </p:nvSpPr>
        <p:spPr>
          <a:xfrm>
            <a:off x="1170431" y="1157795"/>
            <a:ext cx="5780349" cy="5019168"/>
          </a:xfrm>
        </p:spPr>
        <p:txBody>
          <a:bodyPr>
            <a:normAutofit/>
          </a:bodyPr>
          <a:lstStyle/>
          <a:p>
            <a:pPr marL="0" indent="0">
              <a:buNone/>
            </a:pPr>
            <a:r>
              <a:rPr lang="en-CA" b="1" dirty="0"/>
              <a:t>Audio Files</a:t>
            </a:r>
          </a:p>
          <a:p>
            <a:r>
              <a:rPr lang="en-US" dirty="0"/>
              <a:t>Audio files are encoded through a two-step process: converting sound into a continuous electrical signal, and then converting that analog signal into a stream of binary data. </a:t>
            </a:r>
          </a:p>
          <a:p>
            <a:r>
              <a:rPr lang="en-US" dirty="0"/>
              <a:t>This digital data is then often compressed using a codec (coder/decoder) and placed within a container format (the file type, e.g., .WAV, .MP3) for storage or transmission. </a:t>
            </a:r>
            <a:endParaRPr lang="en-CA" dirty="0"/>
          </a:p>
        </p:txBody>
      </p:sp>
      <p:pic>
        <p:nvPicPr>
          <p:cNvPr id="1026" name="Picture 2" descr="What is Sound? | Soundproofing Company">
            <a:extLst>
              <a:ext uri="{FF2B5EF4-FFF2-40B4-BE49-F238E27FC236}">
                <a16:creationId xmlns:a16="http://schemas.microsoft.com/office/drawing/2014/main" id="{6B80BEE0-670C-1336-6E60-C5EC84C4B5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0781" y="2017432"/>
            <a:ext cx="4403019" cy="2078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533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40FC3-4BE2-8BE7-9455-DC2833B74F3D}"/>
              </a:ext>
            </a:extLst>
          </p:cNvPr>
          <p:cNvSpPr>
            <a:spLocks noGrp="1"/>
          </p:cNvSpPr>
          <p:nvPr>
            <p:ph type="title"/>
          </p:nvPr>
        </p:nvSpPr>
        <p:spPr/>
        <p:txBody>
          <a:bodyPr>
            <a:normAutofit fontScale="90000"/>
          </a:bodyPr>
          <a:lstStyle/>
          <a:p>
            <a:r>
              <a:rPr lang="en-CA" dirty="0"/>
              <a:t>1. Analog-to-Digital Conversion (Digitization)</a:t>
            </a:r>
          </a:p>
        </p:txBody>
      </p:sp>
      <p:sp>
        <p:nvSpPr>
          <p:cNvPr id="3" name="Content Placeholder 2">
            <a:extLst>
              <a:ext uri="{FF2B5EF4-FFF2-40B4-BE49-F238E27FC236}">
                <a16:creationId xmlns:a16="http://schemas.microsoft.com/office/drawing/2014/main" id="{4FD914F3-514F-4817-8393-95438552963D}"/>
              </a:ext>
            </a:extLst>
          </p:cNvPr>
          <p:cNvSpPr>
            <a:spLocks noGrp="1"/>
          </p:cNvSpPr>
          <p:nvPr>
            <p:ph idx="1"/>
          </p:nvPr>
        </p:nvSpPr>
        <p:spPr>
          <a:xfrm>
            <a:off x="1197864" y="1024129"/>
            <a:ext cx="10155936" cy="4561424"/>
          </a:xfrm>
        </p:spPr>
        <p:txBody>
          <a:bodyPr>
            <a:normAutofit fontScale="85000" lnSpcReduction="20000"/>
          </a:bodyPr>
          <a:lstStyle/>
          <a:p>
            <a:pPr marL="0" indent="0">
              <a:buNone/>
            </a:pPr>
            <a:r>
              <a:rPr lang="en-US" dirty="0"/>
              <a:t>The initial process involves converting physical sound waves into digital data using a technique called Pulse Code Modulation (PCM). </a:t>
            </a:r>
          </a:p>
          <a:p>
            <a:r>
              <a:rPr lang="en-US" dirty="0"/>
              <a:t>Capture: A microphone captures sound waves (vibrations in the air) and converts them into a continuous, varying electrical voltage signal (an analog waveform).</a:t>
            </a:r>
          </a:p>
          <a:p>
            <a:r>
              <a:rPr lang="en-US" dirty="0"/>
              <a:t>Sampling: An Analog-to-Digital Converter (ADC) measures the amplitude (loudness) of this analog signal at regular intervals. The sample rate determines how often these measurements are taken per second (e.g., 44,100 times per second for CD quality audio).</a:t>
            </a:r>
          </a:p>
          <a:p>
            <a:r>
              <a:rPr lang="en-US" dirty="0"/>
              <a:t>Quantization: Each sampled amplitude value is converted into a precise numerical value and stored as binary code (1s and 0s). The bit depth determines the precision of these numbers (e.g., 16-bit or 24-bit), affecting the dynamic range and fidelity of the sound. </a:t>
            </a:r>
          </a:p>
          <a:p>
            <a:r>
              <a:rPr lang="en-US" dirty="0"/>
              <a:t>The result is a raw, uncompressed stream of digital data, often stored in formats like WAV or AIFF files. </a:t>
            </a:r>
            <a:endParaRPr lang="en-CA" dirty="0"/>
          </a:p>
        </p:txBody>
      </p:sp>
    </p:spTree>
    <p:extLst>
      <p:ext uri="{BB962C8B-B14F-4D97-AF65-F5344CB8AC3E}">
        <p14:creationId xmlns:p14="http://schemas.microsoft.com/office/powerpoint/2010/main" val="3187281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AD7F-0B2D-EEDA-B470-A9B87285558A}"/>
              </a:ext>
            </a:extLst>
          </p:cNvPr>
          <p:cNvSpPr>
            <a:spLocks noGrp="1"/>
          </p:cNvSpPr>
          <p:nvPr>
            <p:ph type="title"/>
          </p:nvPr>
        </p:nvSpPr>
        <p:spPr/>
        <p:txBody>
          <a:bodyPr>
            <a:normAutofit fontScale="90000"/>
          </a:bodyPr>
          <a:lstStyle/>
          <a:p>
            <a:r>
              <a:rPr lang="en-CA" dirty="0"/>
              <a:t>2. Compression (Using Codecs)</a:t>
            </a:r>
          </a:p>
        </p:txBody>
      </p:sp>
      <p:sp>
        <p:nvSpPr>
          <p:cNvPr id="3" name="Content Placeholder 2">
            <a:extLst>
              <a:ext uri="{FF2B5EF4-FFF2-40B4-BE49-F238E27FC236}">
                <a16:creationId xmlns:a16="http://schemas.microsoft.com/office/drawing/2014/main" id="{98AFDE4F-6361-630E-C78B-78E847ABEB3E}"/>
              </a:ext>
            </a:extLst>
          </p:cNvPr>
          <p:cNvSpPr>
            <a:spLocks noGrp="1"/>
          </p:cNvSpPr>
          <p:nvPr>
            <p:ph idx="1"/>
          </p:nvPr>
        </p:nvSpPr>
        <p:spPr>
          <a:xfrm>
            <a:off x="1197864" y="1216153"/>
            <a:ext cx="10155936" cy="4479568"/>
          </a:xfrm>
        </p:spPr>
        <p:txBody>
          <a:bodyPr>
            <a:normAutofit fontScale="85000" lnSpcReduction="20000"/>
          </a:bodyPr>
          <a:lstStyle/>
          <a:p>
            <a:pPr marL="0" indent="0">
              <a:buNone/>
            </a:pPr>
            <a:r>
              <a:rPr lang="en-US" dirty="0"/>
              <a:t>Because uncompressed files are very large, they are often processed further to reduce their size for easier storage and streaming. This is done using an audio codec: </a:t>
            </a:r>
          </a:p>
          <a:p>
            <a:r>
              <a:rPr lang="en-US" dirty="0"/>
              <a:t>Lossless Compression: This method is like zipping a file; it rearranges the data to use less space without permanently losing any information. When unpacked (decoded), the audio is an exact replica of the original digital recording. Examples include FLAC and Apple Lossless (ALAC).</a:t>
            </a:r>
          </a:p>
          <a:p>
            <a:r>
              <a:rPr lang="en-US" dirty="0"/>
              <a:t>Lossy Compression: This method uses psychoacoustic models to identify and permanently remove sounds that humans are least likely to hear (e.g., very high frequencies, or quiet sounds masked by louder ones). This results in significantly smaller file sizes, but some data is permanently lost, reducing quality. MP3 and AAC are common examples. </a:t>
            </a:r>
          </a:p>
          <a:p>
            <a:r>
              <a:rPr lang="en-US" dirty="0"/>
              <a:t>The final encoded digital data is then placed into a container format, which adds metadata like the song title, artist, and file length, creating the final audio file you use. </a:t>
            </a:r>
            <a:endParaRPr lang="en-CA" dirty="0"/>
          </a:p>
        </p:txBody>
      </p:sp>
    </p:spTree>
    <p:extLst>
      <p:ext uri="{BB962C8B-B14F-4D97-AF65-F5344CB8AC3E}">
        <p14:creationId xmlns:p14="http://schemas.microsoft.com/office/powerpoint/2010/main" val="4057015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CA906DD-3991-4D48-4038-8ECB4F6FDD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55" t="9671" r="53801" b="55328"/>
          <a:stretch>
            <a:fillRect/>
          </a:stretch>
        </p:blipFill>
        <p:spPr bwMode="auto">
          <a:xfrm>
            <a:off x="3702302" y="4429709"/>
            <a:ext cx="2801728" cy="12411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0A40E4-403E-A28B-0B2B-3565C4171E58}"/>
              </a:ext>
            </a:extLst>
          </p:cNvPr>
          <p:cNvSpPr>
            <a:spLocks noGrp="1"/>
          </p:cNvSpPr>
          <p:nvPr>
            <p:ph type="title"/>
          </p:nvPr>
        </p:nvSpPr>
        <p:spPr/>
        <p:txBody>
          <a:bodyPr>
            <a:normAutofit fontScale="90000"/>
          </a:bodyPr>
          <a:lstStyle/>
          <a:p>
            <a:r>
              <a:rPr lang="en-CA" dirty="0"/>
              <a:t>How Data is Encoded</a:t>
            </a:r>
          </a:p>
        </p:txBody>
      </p:sp>
      <p:sp>
        <p:nvSpPr>
          <p:cNvPr id="3" name="Content Placeholder 2">
            <a:extLst>
              <a:ext uri="{FF2B5EF4-FFF2-40B4-BE49-F238E27FC236}">
                <a16:creationId xmlns:a16="http://schemas.microsoft.com/office/drawing/2014/main" id="{CD5A8BD3-7201-119D-A183-E1D286EA8C9B}"/>
              </a:ext>
            </a:extLst>
          </p:cNvPr>
          <p:cNvSpPr>
            <a:spLocks noGrp="1"/>
          </p:cNvSpPr>
          <p:nvPr>
            <p:ph idx="1"/>
          </p:nvPr>
        </p:nvSpPr>
        <p:spPr>
          <a:xfrm>
            <a:off x="1197864" y="1024128"/>
            <a:ext cx="10155936" cy="5152835"/>
          </a:xfrm>
        </p:spPr>
        <p:txBody>
          <a:bodyPr>
            <a:normAutofit/>
          </a:bodyPr>
          <a:lstStyle/>
          <a:p>
            <a:pPr marL="0" indent="0">
              <a:buNone/>
            </a:pPr>
            <a:r>
              <a:rPr lang="en-CA" b="1" dirty="0"/>
              <a:t>Image Files</a:t>
            </a:r>
          </a:p>
          <a:p>
            <a:r>
              <a:rPr lang="en-US" dirty="0"/>
              <a:t>Vector Images</a:t>
            </a:r>
          </a:p>
          <a:p>
            <a:pPr lvl="1"/>
            <a:r>
              <a:rPr lang="en-US" dirty="0"/>
              <a:t>A vector file stores mathematical descriptions of shapes, not pixels. The file contains text-like commands, such as:​</a:t>
            </a:r>
          </a:p>
          <a:p>
            <a:pPr marL="914400" lvl="2" indent="0">
              <a:buNone/>
            </a:pPr>
            <a:r>
              <a:rPr lang="en-US" dirty="0">
                <a:solidFill>
                  <a:srgbClr val="0070C0"/>
                </a:solidFill>
              </a:rPr>
              <a:t>Draw a circle at (200, 200) with radius 50 and color blue​</a:t>
            </a:r>
          </a:p>
          <a:p>
            <a:r>
              <a:rPr lang="en-US" dirty="0"/>
              <a:t>Raster image:​</a:t>
            </a:r>
          </a:p>
          <a:p>
            <a:pPr lvl="1"/>
            <a:r>
              <a:rPr lang="en-US" dirty="0"/>
              <a:t>A raster image is made of pixels, and each pixel has a color. That color is stored as numbers (usually RGB values), and those numbers are stored as binary.</a:t>
            </a:r>
            <a:endParaRPr lang="en-CA" dirty="0"/>
          </a:p>
        </p:txBody>
      </p:sp>
      <p:pic>
        <p:nvPicPr>
          <p:cNvPr id="2052" name="Picture 4">
            <a:extLst>
              <a:ext uri="{FF2B5EF4-FFF2-40B4-BE49-F238E27FC236}">
                <a16:creationId xmlns:a16="http://schemas.microsoft.com/office/drawing/2014/main" id="{1F8A8B53-1AF0-667B-E391-6237BB0BD8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458" t="52633" b="10970"/>
          <a:stretch>
            <a:fillRect/>
          </a:stretch>
        </p:blipFill>
        <p:spPr bwMode="auto">
          <a:xfrm>
            <a:off x="6917857" y="4372604"/>
            <a:ext cx="2824452" cy="1298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178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67BC7-3384-E6B7-9EAA-C72E2518CB6B}"/>
              </a:ext>
            </a:extLst>
          </p:cNvPr>
          <p:cNvSpPr>
            <a:spLocks noGrp="1"/>
          </p:cNvSpPr>
          <p:nvPr>
            <p:ph type="title"/>
          </p:nvPr>
        </p:nvSpPr>
        <p:spPr/>
        <p:txBody>
          <a:bodyPr>
            <a:normAutofit fontScale="90000"/>
          </a:bodyPr>
          <a:lstStyle/>
          <a:p>
            <a:r>
              <a:rPr lang="en-CA" dirty="0"/>
              <a:t>Raster image​</a:t>
            </a:r>
          </a:p>
        </p:txBody>
      </p:sp>
      <p:pic>
        <p:nvPicPr>
          <p:cNvPr id="3080" name="Picture 8" descr="A blue fish made out of squares&#10;&#10;Description automatically generated">
            <a:extLst>
              <a:ext uri="{FF2B5EF4-FFF2-40B4-BE49-F238E27FC236}">
                <a16:creationId xmlns:a16="http://schemas.microsoft.com/office/drawing/2014/main" id="{64CD0B20-DB9A-9237-C61B-323407B8907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46107" y="1725616"/>
            <a:ext cx="3823922" cy="340676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n the RGB color space, each pixel (24 bits) is represented by Red,... |  Download Scientific Diagram">
            <a:extLst>
              <a:ext uri="{FF2B5EF4-FFF2-40B4-BE49-F238E27FC236}">
                <a16:creationId xmlns:a16="http://schemas.microsoft.com/office/drawing/2014/main" id="{15E1D096-A088-C2B4-F17E-5C77B0C817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4522" y="1725616"/>
            <a:ext cx="5036092" cy="340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441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79D2-2598-3A64-B4FF-F5E6F7E85E98}"/>
              </a:ext>
            </a:extLst>
          </p:cNvPr>
          <p:cNvSpPr>
            <a:spLocks noGrp="1"/>
          </p:cNvSpPr>
          <p:nvPr>
            <p:ph type="title"/>
          </p:nvPr>
        </p:nvSpPr>
        <p:spPr/>
        <p:txBody>
          <a:bodyPr>
            <a:normAutofit fontScale="90000"/>
          </a:bodyPr>
          <a:lstStyle/>
          <a:p>
            <a:r>
              <a:rPr lang="en-CA" dirty="0"/>
              <a:t>File Compression</a:t>
            </a:r>
          </a:p>
        </p:txBody>
      </p:sp>
      <p:sp>
        <p:nvSpPr>
          <p:cNvPr id="3" name="Content Placeholder 2">
            <a:extLst>
              <a:ext uri="{FF2B5EF4-FFF2-40B4-BE49-F238E27FC236}">
                <a16:creationId xmlns:a16="http://schemas.microsoft.com/office/drawing/2014/main" id="{8503C460-4A14-C2DE-3C72-2E355E39158E}"/>
              </a:ext>
            </a:extLst>
          </p:cNvPr>
          <p:cNvSpPr>
            <a:spLocks noGrp="1"/>
          </p:cNvSpPr>
          <p:nvPr>
            <p:ph idx="1"/>
          </p:nvPr>
        </p:nvSpPr>
        <p:spPr>
          <a:xfrm>
            <a:off x="1197864" y="1024128"/>
            <a:ext cx="10155936" cy="4726677"/>
          </a:xfrm>
        </p:spPr>
        <p:txBody>
          <a:bodyPr>
            <a:normAutofit fontScale="92500" lnSpcReduction="20000"/>
          </a:bodyPr>
          <a:lstStyle/>
          <a:p>
            <a:r>
              <a:rPr lang="en-US" dirty="0"/>
              <a:t>To compress a file means to reduce its size by using an algorithm to remove redundant data, which saves storage space and makes the file faster to transfer over a network. </a:t>
            </a:r>
          </a:p>
          <a:p>
            <a:r>
              <a:rPr lang="en-US" dirty="0"/>
              <a:t>The process is reversible, allowing you to "uncompress" or "unzip" the file to restore it to its original state and quality. </a:t>
            </a:r>
          </a:p>
          <a:p>
            <a:r>
              <a:rPr lang="en-US" dirty="0"/>
              <a:t>Common methods include </a:t>
            </a:r>
          </a:p>
          <a:p>
            <a:pPr lvl="1"/>
            <a:r>
              <a:rPr lang="en-US" b="1" dirty="0"/>
              <a:t>Lossless compression</a:t>
            </a:r>
            <a:r>
              <a:rPr lang="en-US" dirty="0"/>
              <a:t>, preserves all original data and quality. Some file type examples ZIP, PNG, GIF, FLAC</a:t>
            </a:r>
          </a:p>
          <a:p>
            <a:pPr lvl="1"/>
            <a:r>
              <a:rPr lang="en-US" b="1" dirty="0"/>
              <a:t>Lossy compression</a:t>
            </a:r>
            <a:r>
              <a:rPr lang="en-US" dirty="0"/>
              <a:t>, can significantly reduce file size by permanently removing some data that is less noticeable to humans. Some file type examples MP3, JPEG, MPEG</a:t>
            </a:r>
          </a:p>
          <a:p>
            <a:r>
              <a:rPr lang="en-US" dirty="0"/>
              <a:t>The compressibility of data depends on the structure of the file, the type of content it holds, and the compression algorithm used. ​</a:t>
            </a:r>
          </a:p>
          <a:p>
            <a:r>
              <a:rPr lang="en-US" dirty="0"/>
              <a:t>Some types of data compress much better than others, while some types may not benefit much from compression at all.</a:t>
            </a:r>
            <a:endParaRPr lang="en-CA" dirty="0"/>
          </a:p>
        </p:txBody>
      </p:sp>
    </p:spTree>
    <p:extLst>
      <p:ext uri="{BB962C8B-B14F-4D97-AF65-F5344CB8AC3E}">
        <p14:creationId xmlns:p14="http://schemas.microsoft.com/office/powerpoint/2010/main" val="133265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30A24-57A1-68FD-F6F4-876B672363D0}"/>
              </a:ext>
            </a:extLst>
          </p:cNvPr>
          <p:cNvSpPr>
            <a:spLocks noGrp="1"/>
          </p:cNvSpPr>
          <p:nvPr>
            <p:ph type="title"/>
          </p:nvPr>
        </p:nvSpPr>
        <p:spPr/>
        <p:txBody>
          <a:bodyPr>
            <a:normAutofit fontScale="90000"/>
          </a:bodyPr>
          <a:lstStyle/>
          <a:p>
            <a:r>
              <a:rPr lang="en-CA" dirty="0"/>
              <a:t>Lossless​</a:t>
            </a:r>
          </a:p>
        </p:txBody>
      </p:sp>
      <p:sp>
        <p:nvSpPr>
          <p:cNvPr id="3" name="Content Placeholder 2">
            <a:extLst>
              <a:ext uri="{FF2B5EF4-FFF2-40B4-BE49-F238E27FC236}">
                <a16:creationId xmlns:a16="http://schemas.microsoft.com/office/drawing/2014/main" id="{43163218-BADF-5C64-D7E8-94B4DB33BFDE}"/>
              </a:ext>
            </a:extLst>
          </p:cNvPr>
          <p:cNvSpPr>
            <a:spLocks noGrp="1"/>
          </p:cNvSpPr>
          <p:nvPr>
            <p:ph idx="1"/>
          </p:nvPr>
        </p:nvSpPr>
        <p:spPr/>
        <p:txBody>
          <a:bodyPr>
            <a:normAutofit/>
          </a:bodyPr>
          <a:lstStyle/>
          <a:p>
            <a:pPr marL="0" indent="0">
              <a:buNone/>
            </a:pPr>
            <a:r>
              <a:rPr lang="en-US" dirty="0"/>
              <a:t>Different file formats rely on different compression algorithms to reduce file size. some commonly used lossless compression algorithms:</a:t>
            </a:r>
          </a:p>
          <a:p>
            <a:pPr marL="0" indent="0">
              <a:buNone/>
            </a:pPr>
            <a:r>
              <a:rPr lang="en-US" b="1" dirty="0"/>
              <a:t>Redundancy reduction (Run-Length Encoding)​</a:t>
            </a:r>
          </a:p>
          <a:p>
            <a:r>
              <a:rPr lang="en-US" dirty="0"/>
              <a:t>Compresses data by replacing consecutive repeated values with a single value and a count.​</a:t>
            </a:r>
          </a:p>
          <a:p>
            <a:pPr marL="0" indent="0">
              <a:buNone/>
            </a:pPr>
            <a:r>
              <a:rPr lang="en-US" b="1" dirty="0"/>
              <a:t>Dictionary based methods​</a:t>
            </a:r>
          </a:p>
          <a:p>
            <a:r>
              <a:rPr lang="en-US" dirty="0"/>
              <a:t>Replace repeated patterns in data with shorter codes stored in a dictionary, allowing recurring sequences to be represented efficiently.</a:t>
            </a:r>
            <a:endParaRPr lang="en-CA" dirty="0"/>
          </a:p>
        </p:txBody>
      </p:sp>
    </p:spTree>
    <p:extLst>
      <p:ext uri="{BB962C8B-B14F-4D97-AF65-F5344CB8AC3E}">
        <p14:creationId xmlns:p14="http://schemas.microsoft.com/office/powerpoint/2010/main" val="334081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0DF9-9587-DFAC-AF03-0E0D1EE84C4F}"/>
              </a:ext>
            </a:extLst>
          </p:cNvPr>
          <p:cNvSpPr>
            <a:spLocks noGrp="1"/>
          </p:cNvSpPr>
          <p:nvPr>
            <p:ph type="title"/>
          </p:nvPr>
        </p:nvSpPr>
        <p:spPr/>
        <p:txBody>
          <a:bodyPr>
            <a:normAutofit fontScale="90000"/>
          </a:bodyPr>
          <a:lstStyle/>
          <a:p>
            <a:r>
              <a:rPr lang="en-CA" dirty="0"/>
              <a:t>Redundancy reduction​</a:t>
            </a:r>
          </a:p>
        </p:txBody>
      </p:sp>
      <p:sp>
        <p:nvSpPr>
          <p:cNvPr id="3" name="Content Placeholder 2">
            <a:extLst>
              <a:ext uri="{FF2B5EF4-FFF2-40B4-BE49-F238E27FC236}">
                <a16:creationId xmlns:a16="http://schemas.microsoft.com/office/drawing/2014/main" id="{273E9B2B-1BD1-1BD2-47F6-36A4DB87794D}"/>
              </a:ext>
            </a:extLst>
          </p:cNvPr>
          <p:cNvSpPr>
            <a:spLocks noGrp="1"/>
          </p:cNvSpPr>
          <p:nvPr>
            <p:ph idx="1"/>
          </p:nvPr>
        </p:nvSpPr>
        <p:spPr>
          <a:xfrm>
            <a:off x="1197864" y="1216153"/>
            <a:ext cx="10155936" cy="4578720"/>
          </a:xfrm>
        </p:spPr>
        <p:txBody>
          <a:bodyPr>
            <a:normAutofit lnSpcReduction="10000"/>
          </a:bodyPr>
          <a:lstStyle/>
          <a:p>
            <a:pPr marL="0" indent="0">
              <a:buNone/>
            </a:pPr>
            <a:r>
              <a:rPr lang="en-US" dirty="0"/>
              <a:t>Repeating patterns are replaced with shorter representations​</a:t>
            </a:r>
          </a:p>
          <a:p>
            <a:pPr marL="0" indent="0">
              <a:buNone/>
            </a:pPr>
            <a:r>
              <a:rPr lang="en-US" dirty="0"/>
              <a:t>	Example: AAAAABBB → 5A3B (Run-Length Encoding)</a:t>
            </a:r>
          </a:p>
          <a:p>
            <a:pPr marL="0" indent="0">
              <a:buNone/>
            </a:pPr>
            <a:r>
              <a:rPr lang="en-US" dirty="0"/>
              <a:t>Below is part of an image file content where the color of each pixel is shown. Instead of storing each repeated color individually (top image).</a:t>
            </a:r>
          </a:p>
          <a:p>
            <a:pPr marL="0" indent="0">
              <a:buNone/>
            </a:pPr>
            <a:endParaRPr lang="en-US" dirty="0"/>
          </a:p>
          <a:p>
            <a:pPr marL="0" indent="0">
              <a:buNone/>
            </a:pPr>
            <a:endParaRPr lang="en-US" dirty="0"/>
          </a:p>
          <a:p>
            <a:pPr marL="0" indent="0">
              <a:buNone/>
            </a:pPr>
            <a:endParaRPr lang="en-US" dirty="0"/>
          </a:p>
          <a:p>
            <a:pPr marL="0" indent="0">
              <a:buNone/>
            </a:pPr>
            <a:r>
              <a:rPr lang="en-US" dirty="0"/>
              <a:t>We can use Run-length Encoding to store the count of consecutive patterns (bottom image)</a:t>
            </a:r>
          </a:p>
          <a:p>
            <a:pPr marL="0" indent="0">
              <a:buNone/>
            </a:pPr>
            <a:endParaRPr lang="en-CA" dirty="0"/>
          </a:p>
        </p:txBody>
      </p:sp>
      <p:pic>
        <p:nvPicPr>
          <p:cNvPr id="7" name="Picture 6">
            <a:extLst>
              <a:ext uri="{FF2B5EF4-FFF2-40B4-BE49-F238E27FC236}">
                <a16:creationId xmlns:a16="http://schemas.microsoft.com/office/drawing/2014/main" id="{5400309A-FCC4-EAFA-9A23-583039398C18}"/>
              </a:ext>
            </a:extLst>
          </p:cNvPr>
          <p:cNvPicPr>
            <a:picLocks noChangeAspect="1"/>
          </p:cNvPicPr>
          <p:nvPr/>
        </p:nvPicPr>
        <p:blipFill>
          <a:blip r:embed="rId2"/>
          <a:srcRect l="19879" t="60549" r="22017" b="19109"/>
          <a:stretch>
            <a:fillRect/>
          </a:stretch>
        </p:blipFill>
        <p:spPr>
          <a:xfrm>
            <a:off x="2456760" y="3046163"/>
            <a:ext cx="7991285" cy="1503803"/>
          </a:xfrm>
          <a:prstGeom prst="rect">
            <a:avLst/>
          </a:prstGeom>
        </p:spPr>
      </p:pic>
    </p:spTree>
    <p:extLst>
      <p:ext uri="{BB962C8B-B14F-4D97-AF65-F5344CB8AC3E}">
        <p14:creationId xmlns:p14="http://schemas.microsoft.com/office/powerpoint/2010/main" val="886411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7567F4-4BB7-15E0-761E-3B67517EFB37}"/>
              </a:ext>
            </a:extLst>
          </p:cNvPr>
          <p:cNvSpPr>
            <a:spLocks noGrp="1"/>
          </p:cNvSpPr>
          <p:nvPr>
            <p:ph type="title"/>
          </p:nvPr>
        </p:nvSpPr>
        <p:spPr/>
        <p:txBody>
          <a:bodyPr>
            <a:normAutofit fontScale="90000"/>
          </a:bodyPr>
          <a:lstStyle/>
          <a:p>
            <a:r>
              <a:rPr lang="en-CA" dirty="0"/>
              <a:t>Files - definition</a:t>
            </a:r>
          </a:p>
        </p:txBody>
      </p:sp>
      <p:sp>
        <p:nvSpPr>
          <p:cNvPr id="5" name="Content Placeholder 4">
            <a:extLst>
              <a:ext uri="{FF2B5EF4-FFF2-40B4-BE49-F238E27FC236}">
                <a16:creationId xmlns:a16="http://schemas.microsoft.com/office/drawing/2014/main" id="{F6137E13-EEFD-EE36-C120-1ECAFBFEE90D}"/>
              </a:ext>
            </a:extLst>
          </p:cNvPr>
          <p:cNvSpPr>
            <a:spLocks noGrp="1"/>
          </p:cNvSpPr>
          <p:nvPr>
            <p:ph idx="1"/>
          </p:nvPr>
        </p:nvSpPr>
        <p:spPr>
          <a:xfrm>
            <a:off x="1197864" y="1024128"/>
            <a:ext cx="10155936" cy="5152835"/>
          </a:xfrm>
        </p:spPr>
        <p:txBody>
          <a:bodyPr/>
          <a:lstStyle/>
          <a:p>
            <a:r>
              <a:rPr lang="en-US" dirty="0"/>
              <a:t>A computer file is a collection of data stored on a computer storage device, identified by a unique name. </a:t>
            </a:r>
          </a:p>
          <a:p>
            <a:r>
              <a:rPr lang="en-US" dirty="0"/>
              <a:t>Files can store various types of information, such as documents, images, videos, programs, and other data, and are used for both user data and running programs. </a:t>
            </a:r>
          </a:p>
          <a:p>
            <a:r>
              <a:rPr lang="en-US" dirty="0"/>
              <a:t>These digital "packages" of data are read and manipulated by computer programs and can be moved, copied, and transferred between devices. </a:t>
            </a:r>
          </a:p>
          <a:p>
            <a:pPr marL="0" indent="0">
              <a:buNone/>
            </a:pPr>
            <a:endParaRPr lang="en-US" dirty="0"/>
          </a:p>
        </p:txBody>
      </p:sp>
    </p:spTree>
    <p:extLst>
      <p:ext uri="{BB962C8B-B14F-4D97-AF65-F5344CB8AC3E}">
        <p14:creationId xmlns:p14="http://schemas.microsoft.com/office/powerpoint/2010/main" val="2403609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FF2F0-1CFD-0E42-C5F8-F0DA30B70EFE}"/>
              </a:ext>
            </a:extLst>
          </p:cNvPr>
          <p:cNvSpPr>
            <a:spLocks noGrp="1"/>
          </p:cNvSpPr>
          <p:nvPr>
            <p:ph type="title"/>
          </p:nvPr>
        </p:nvSpPr>
        <p:spPr/>
        <p:txBody>
          <a:bodyPr>
            <a:normAutofit fontScale="90000"/>
          </a:bodyPr>
          <a:lstStyle/>
          <a:p>
            <a:r>
              <a:rPr lang="en-CA" dirty="0"/>
              <a:t>Dictionary methods</a:t>
            </a:r>
          </a:p>
        </p:txBody>
      </p:sp>
      <p:sp>
        <p:nvSpPr>
          <p:cNvPr id="3" name="Content Placeholder 2">
            <a:extLst>
              <a:ext uri="{FF2B5EF4-FFF2-40B4-BE49-F238E27FC236}">
                <a16:creationId xmlns:a16="http://schemas.microsoft.com/office/drawing/2014/main" id="{DE86A4D5-F37E-0A6B-90EE-3DBB4694B152}"/>
              </a:ext>
            </a:extLst>
          </p:cNvPr>
          <p:cNvSpPr>
            <a:spLocks noGrp="1"/>
          </p:cNvSpPr>
          <p:nvPr>
            <p:ph idx="1"/>
          </p:nvPr>
        </p:nvSpPr>
        <p:spPr/>
        <p:txBody>
          <a:bodyPr/>
          <a:lstStyle/>
          <a:p>
            <a:r>
              <a:rPr lang="en-US" sz="2400" dirty="0"/>
              <a:t>Dictionary-based compression works by scanning the data for repeated sequences and storing each unique sequence in a “dictionary” with a short code. ​</a:t>
            </a:r>
          </a:p>
          <a:p>
            <a:r>
              <a:rPr lang="en-US" sz="2400" dirty="0"/>
              <a:t>In the image below repeated sequences are (white-yellow), (black-yellow), (yellow, yellow), (white, white) and (white, yellow). These can be stored in a dictionary and the instead of writing out the full sequences each time we write the code for the sequence instead.</a:t>
            </a:r>
          </a:p>
          <a:p>
            <a:endParaRPr lang="en-US" dirty="0"/>
          </a:p>
          <a:p>
            <a:endParaRPr lang="en-US" dirty="0"/>
          </a:p>
          <a:p>
            <a:r>
              <a:rPr lang="en-US" sz="2400" dirty="0"/>
              <a:t>This data would look like this</a:t>
            </a:r>
          </a:p>
          <a:p>
            <a:pPr marL="0" indent="0">
              <a:buNone/>
            </a:pPr>
            <a:r>
              <a:rPr lang="en-US" sz="2400" dirty="0"/>
              <a:t>	10 110 0 0 0 111 10 0</a:t>
            </a:r>
            <a:endParaRPr lang="en-CA" sz="2400" dirty="0"/>
          </a:p>
        </p:txBody>
      </p:sp>
      <p:pic>
        <p:nvPicPr>
          <p:cNvPr id="5" name="Picture 4">
            <a:extLst>
              <a:ext uri="{FF2B5EF4-FFF2-40B4-BE49-F238E27FC236}">
                <a16:creationId xmlns:a16="http://schemas.microsoft.com/office/drawing/2014/main" id="{F39889A3-B111-564E-D9CA-E3DB9236AEB2}"/>
              </a:ext>
            </a:extLst>
          </p:cNvPr>
          <p:cNvPicPr>
            <a:picLocks noChangeAspect="1"/>
          </p:cNvPicPr>
          <p:nvPr/>
        </p:nvPicPr>
        <p:blipFill>
          <a:blip r:embed="rId2"/>
          <a:srcRect l="22222" t="36434" r="29907" b="47545"/>
          <a:stretch>
            <a:fillRect/>
          </a:stretch>
        </p:blipFill>
        <p:spPr>
          <a:xfrm>
            <a:off x="1399821" y="3609847"/>
            <a:ext cx="5836357" cy="1049867"/>
          </a:xfrm>
          <a:prstGeom prst="rect">
            <a:avLst/>
          </a:prstGeom>
        </p:spPr>
      </p:pic>
      <p:pic>
        <p:nvPicPr>
          <p:cNvPr id="9" name="Picture 8">
            <a:extLst>
              <a:ext uri="{FF2B5EF4-FFF2-40B4-BE49-F238E27FC236}">
                <a16:creationId xmlns:a16="http://schemas.microsoft.com/office/drawing/2014/main" id="{E2331AE5-C90E-56C5-596A-447B30E80D90}"/>
              </a:ext>
            </a:extLst>
          </p:cNvPr>
          <p:cNvPicPr>
            <a:picLocks noChangeAspect="1"/>
          </p:cNvPicPr>
          <p:nvPr/>
        </p:nvPicPr>
        <p:blipFill>
          <a:blip r:embed="rId3"/>
          <a:srcRect l="52037" t="59690" r="20833" b="9302"/>
          <a:stretch>
            <a:fillRect/>
          </a:stretch>
        </p:blipFill>
        <p:spPr>
          <a:xfrm>
            <a:off x="7896579" y="3609847"/>
            <a:ext cx="3307644" cy="2032001"/>
          </a:xfrm>
          <a:prstGeom prst="rect">
            <a:avLst/>
          </a:prstGeom>
        </p:spPr>
      </p:pic>
      <p:sp>
        <p:nvSpPr>
          <p:cNvPr id="10" name="TextBox 9">
            <a:extLst>
              <a:ext uri="{FF2B5EF4-FFF2-40B4-BE49-F238E27FC236}">
                <a16:creationId xmlns:a16="http://schemas.microsoft.com/office/drawing/2014/main" id="{681CF259-12B3-CAFD-343A-4E013D037848}"/>
              </a:ext>
            </a:extLst>
          </p:cNvPr>
          <p:cNvSpPr txBox="1"/>
          <p:nvPr/>
        </p:nvSpPr>
        <p:spPr>
          <a:xfrm>
            <a:off x="8940801" y="5136445"/>
            <a:ext cx="1219200" cy="369332"/>
          </a:xfrm>
          <a:prstGeom prst="rect">
            <a:avLst/>
          </a:prstGeom>
          <a:noFill/>
        </p:spPr>
        <p:txBody>
          <a:bodyPr wrap="square" rtlCol="0">
            <a:spAutoFit/>
          </a:bodyPr>
          <a:lstStyle/>
          <a:p>
            <a:r>
              <a:rPr lang="en-CA" dirty="0"/>
              <a:t>Dictionary</a:t>
            </a:r>
          </a:p>
        </p:txBody>
      </p:sp>
    </p:spTree>
    <p:extLst>
      <p:ext uri="{BB962C8B-B14F-4D97-AF65-F5344CB8AC3E}">
        <p14:creationId xmlns:p14="http://schemas.microsoft.com/office/powerpoint/2010/main" val="2139897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22FC-B10D-A1D4-BE78-5EED8DA44FB6}"/>
              </a:ext>
            </a:extLst>
          </p:cNvPr>
          <p:cNvSpPr>
            <a:spLocks noGrp="1"/>
          </p:cNvSpPr>
          <p:nvPr>
            <p:ph type="title"/>
          </p:nvPr>
        </p:nvSpPr>
        <p:spPr/>
        <p:txBody>
          <a:bodyPr>
            <a:normAutofit fontScale="90000"/>
          </a:bodyPr>
          <a:lstStyle/>
          <a:p>
            <a:r>
              <a:rPr lang="en-CA" dirty="0"/>
              <a:t>Lossy compression</a:t>
            </a:r>
          </a:p>
        </p:txBody>
      </p:sp>
      <p:sp>
        <p:nvSpPr>
          <p:cNvPr id="3" name="Content Placeholder 2">
            <a:extLst>
              <a:ext uri="{FF2B5EF4-FFF2-40B4-BE49-F238E27FC236}">
                <a16:creationId xmlns:a16="http://schemas.microsoft.com/office/drawing/2014/main" id="{84A9D4E4-37AB-A2D8-F367-D4D97DD89C38}"/>
              </a:ext>
            </a:extLst>
          </p:cNvPr>
          <p:cNvSpPr>
            <a:spLocks noGrp="1"/>
          </p:cNvSpPr>
          <p:nvPr>
            <p:ph sz="half" idx="1"/>
          </p:nvPr>
        </p:nvSpPr>
        <p:spPr>
          <a:xfrm>
            <a:off x="1170431" y="1157795"/>
            <a:ext cx="5957481" cy="5019168"/>
          </a:xfrm>
        </p:spPr>
        <p:txBody>
          <a:bodyPr>
            <a:normAutofit/>
          </a:bodyPr>
          <a:lstStyle/>
          <a:p>
            <a:pPr marL="0" indent="0">
              <a:buNone/>
            </a:pPr>
            <a:r>
              <a:rPr lang="en-US" sz="2400" dirty="0"/>
              <a:t>Lossy compression is a data compression method that reduces file size by permanently discarding some of the original data. </a:t>
            </a:r>
          </a:p>
          <a:p>
            <a:pPr marL="0" indent="0">
              <a:buNone/>
            </a:pPr>
            <a:r>
              <a:rPr lang="en-US" sz="2400" dirty="0"/>
              <a:t>This process is irreversible, meaning the original file cannot be fully restored, but it allows for significantly smaller file sizes by removing information that is considered less important or imperceptible to human senses. </a:t>
            </a:r>
          </a:p>
          <a:p>
            <a:pPr marL="0" indent="0">
              <a:buNone/>
            </a:pPr>
            <a:r>
              <a:rPr lang="en-US" sz="2400" dirty="0"/>
              <a:t>It is commonly used for media like images (JPEG), audio (MP3), and video, where a slight loss in quality is often acceptable. </a:t>
            </a:r>
            <a:endParaRPr lang="en-CA" sz="2400" dirty="0"/>
          </a:p>
        </p:txBody>
      </p:sp>
      <p:pic>
        <p:nvPicPr>
          <p:cNvPr id="7" name="Content Placeholder 6">
            <a:extLst>
              <a:ext uri="{FF2B5EF4-FFF2-40B4-BE49-F238E27FC236}">
                <a16:creationId xmlns:a16="http://schemas.microsoft.com/office/drawing/2014/main" id="{2E51C2AB-CC7C-C3DE-D495-551592B065C5}"/>
              </a:ext>
            </a:extLst>
          </p:cNvPr>
          <p:cNvPicPr>
            <a:picLocks noGrp="1" noChangeAspect="1"/>
          </p:cNvPicPr>
          <p:nvPr>
            <p:ph sz="half" idx="2"/>
          </p:nvPr>
        </p:nvPicPr>
        <p:blipFill>
          <a:blip r:embed="rId2"/>
          <a:stretch>
            <a:fillRect/>
          </a:stretch>
        </p:blipFill>
        <p:spPr>
          <a:xfrm>
            <a:off x="6992771" y="1336938"/>
            <a:ext cx="4843805" cy="3113875"/>
          </a:xfrm>
          <a:prstGeom prst="rect">
            <a:avLst/>
          </a:prstGeom>
        </p:spPr>
      </p:pic>
    </p:spTree>
    <p:extLst>
      <p:ext uri="{BB962C8B-B14F-4D97-AF65-F5344CB8AC3E}">
        <p14:creationId xmlns:p14="http://schemas.microsoft.com/office/powerpoint/2010/main" val="656057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84B599-EE01-7E15-6615-4724FC7B154B}"/>
              </a:ext>
            </a:extLst>
          </p:cNvPr>
          <p:cNvSpPr>
            <a:spLocks noGrp="1"/>
          </p:cNvSpPr>
          <p:nvPr>
            <p:ph type="ctrTitle"/>
          </p:nvPr>
        </p:nvSpPr>
        <p:spPr/>
        <p:txBody>
          <a:bodyPr/>
          <a:lstStyle/>
          <a:p>
            <a:r>
              <a:rPr lang="en-CA" dirty="0"/>
              <a:t>Do pages 39 to 43 in your work book  </a:t>
            </a:r>
          </a:p>
        </p:txBody>
      </p:sp>
      <p:sp>
        <p:nvSpPr>
          <p:cNvPr id="5" name="Subtitle 4">
            <a:extLst>
              <a:ext uri="{FF2B5EF4-FFF2-40B4-BE49-F238E27FC236}">
                <a16:creationId xmlns:a16="http://schemas.microsoft.com/office/drawing/2014/main" id="{2A47309A-BF02-2E63-FC6A-12E04AECAFD5}"/>
              </a:ext>
            </a:extLst>
          </p:cNvPr>
          <p:cNvSpPr>
            <a:spLocks noGrp="1"/>
          </p:cNvSpPr>
          <p:nvPr>
            <p:ph type="subTitle" idx="1"/>
          </p:nvPr>
        </p:nvSpPr>
        <p:spPr/>
        <p:txBody>
          <a:bodyPr/>
          <a:lstStyle/>
          <a:p>
            <a:endParaRPr lang="en-CA"/>
          </a:p>
        </p:txBody>
      </p:sp>
    </p:spTree>
    <p:extLst>
      <p:ext uri="{BB962C8B-B14F-4D97-AF65-F5344CB8AC3E}">
        <p14:creationId xmlns:p14="http://schemas.microsoft.com/office/powerpoint/2010/main" val="2372235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D7A72-146B-6755-8D87-4AE642E4B661}"/>
              </a:ext>
            </a:extLst>
          </p:cNvPr>
          <p:cNvSpPr>
            <a:spLocks noGrp="1"/>
          </p:cNvSpPr>
          <p:nvPr>
            <p:ph type="title"/>
          </p:nvPr>
        </p:nvSpPr>
        <p:spPr/>
        <p:txBody>
          <a:bodyPr>
            <a:normAutofit fontScale="90000"/>
          </a:bodyPr>
          <a:lstStyle/>
          <a:p>
            <a:r>
              <a:rPr lang="en-CA" dirty="0"/>
              <a:t>Computers use Binary</a:t>
            </a:r>
          </a:p>
        </p:txBody>
      </p:sp>
      <p:sp>
        <p:nvSpPr>
          <p:cNvPr id="3" name="Content Placeholder 2">
            <a:extLst>
              <a:ext uri="{FF2B5EF4-FFF2-40B4-BE49-F238E27FC236}">
                <a16:creationId xmlns:a16="http://schemas.microsoft.com/office/drawing/2014/main" id="{9EE330C2-FD12-F4CE-8345-032B40256DE7}"/>
              </a:ext>
            </a:extLst>
          </p:cNvPr>
          <p:cNvSpPr>
            <a:spLocks noGrp="1"/>
          </p:cNvSpPr>
          <p:nvPr>
            <p:ph idx="1"/>
          </p:nvPr>
        </p:nvSpPr>
        <p:spPr>
          <a:xfrm>
            <a:off x="1197864" y="1101688"/>
            <a:ext cx="10155936" cy="5075276"/>
          </a:xfrm>
        </p:spPr>
        <p:txBody>
          <a:bodyPr>
            <a:normAutofit/>
          </a:bodyPr>
          <a:lstStyle/>
          <a:p>
            <a:r>
              <a:rPr lang="en-US" dirty="0"/>
              <a:t>Remember that all data on a computer uses binary, therefore the data inside of files is also binary (Does this mean more math        )</a:t>
            </a:r>
          </a:p>
          <a:p>
            <a:r>
              <a:rPr lang="en-US" dirty="0"/>
              <a:t>How does the O/S know which 1's and 0's represent a sound, a video, text, or a normal picture?</a:t>
            </a:r>
          </a:p>
          <a:p>
            <a:r>
              <a:rPr lang="en-US" dirty="0"/>
              <a:t>An operating system typically uses a combination of methods to determine a file's type, relying on metadata and internal data rather than deep content analysis.</a:t>
            </a:r>
          </a:p>
          <a:p>
            <a:pPr lvl="1"/>
            <a:r>
              <a:rPr lang="en-US" dirty="0"/>
              <a:t>File Extensions</a:t>
            </a:r>
          </a:p>
          <a:p>
            <a:pPr lvl="1"/>
            <a:r>
              <a:rPr lang="en-US" dirty="0"/>
              <a:t>Magic Numbers</a:t>
            </a:r>
          </a:p>
          <a:p>
            <a:pPr lvl="1"/>
            <a:r>
              <a:rPr lang="en-US" dirty="0"/>
              <a:t>File Metadata</a:t>
            </a:r>
            <a:endParaRPr lang="en-CA" dirty="0"/>
          </a:p>
        </p:txBody>
      </p:sp>
      <p:pic>
        <p:nvPicPr>
          <p:cNvPr id="5" name="Graphic 4" descr="Expressionless face with solid fill with solid fill">
            <a:extLst>
              <a:ext uri="{FF2B5EF4-FFF2-40B4-BE49-F238E27FC236}">
                <a16:creationId xmlns:a16="http://schemas.microsoft.com/office/drawing/2014/main" id="{5335AF54-549B-8FA6-B6DD-B611A397BC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14115" y="1459258"/>
            <a:ext cx="555977" cy="555977"/>
          </a:xfrm>
          <a:prstGeom prst="rect">
            <a:avLst/>
          </a:prstGeom>
        </p:spPr>
      </p:pic>
    </p:spTree>
    <p:extLst>
      <p:ext uri="{BB962C8B-B14F-4D97-AF65-F5344CB8AC3E}">
        <p14:creationId xmlns:p14="http://schemas.microsoft.com/office/powerpoint/2010/main" val="1208779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A322B-2D66-85C8-874C-D1439D855192}"/>
              </a:ext>
            </a:extLst>
          </p:cNvPr>
          <p:cNvSpPr>
            <a:spLocks noGrp="1"/>
          </p:cNvSpPr>
          <p:nvPr>
            <p:ph type="title"/>
          </p:nvPr>
        </p:nvSpPr>
        <p:spPr/>
        <p:txBody>
          <a:bodyPr>
            <a:normAutofit fontScale="90000"/>
          </a:bodyPr>
          <a:lstStyle/>
          <a:p>
            <a:r>
              <a:rPr lang="en-CA" dirty="0"/>
              <a:t>File Extensions</a:t>
            </a:r>
          </a:p>
        </p:txBody>
      </p:sp>
      <p:sp>
        <p:nvSpPr>
          <p:cNvPr id="3" name="Content Placeholder 2">
            <a:extLst>
              <a:ext uri="{FF2B5EF4-FFF2-40B4-BE49-F238E27FC236}">
                <a16:creationId xmlns:a16="http://schemas.microsoft.com/office/drawing/2014/main" id="{916DFA0C-35B9-71FD-461B-761A36AA354C}"/>
              </a:ext>
            </a:extLst>
          </p:cNvPr>
          <p:cNvSpPr>
            <a:spLocks noGrp="1"/>
          </p:cNvSpPr>
          <p:nvPr>
            <p:ph idx="1"/>
          </p:nvPr>
        </p:nvSpPr>
        <p:spPr/>
        <p:txBody>
          <a:bodyPr/>
          <a:lstStyle/>
          <a:p>
            <a:r>
              <a:rPr lang="en-US" dirty="0"/>
              <a:t>The most common and basic method is checking the file extension (e.g., .txt, .jpg, .</a:t>
            </a:r>
            <a:r>
              <a:rPr lang="en-US" dirty="0" err="1"/>
              <a:t>png</a:t>
            </a:r>
            <a:r>
              <a:rPr lang="en-US" dirty="0"/>
              <a:t>, .gif). When you try to open a file, the OS often uses this extension to decide which application to use. </a:t>
            </a:r>
          </a:p>
          <a:p>
            <a:r>
              <a:rPr lang="en-US" dirty="0"/>
              <a:t>Example: A file named vacation.jpg is assumed to be a JPEG image, while notes.txt is treated as plain text.</a:t>
            </a:r>
          </a:p>
          <a:p>
            <a:r>
              <a:rPr lang="en-US" dirty="0"/>
              <a:t>Limitation: Extensions can be easily changed or absent, meaning this method isn't foolproof. </a:t>
            </a:r>
            <a:endParaRPr lang="en-CA" dirty="0"/>
          </a:p>
        </p:txBody>
      </p:sp>
    </p:spTree>
    <p:extLst>
      <p:ext uri="{BB962C8B-B14F-4D97-AF65-F5344CB8AC3E}">
        <p14:creationId xmlns:p14="http://schemas.microsoft.com/office/powerpoint/2010/main" val="2092011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F0E9E-3117-58AA-9ED6-A152F3E657DE}"/>
              </a:ext>
            </a:extLst>
          </p:cNvPr>
          <p:cNvSpPr>
            <a:spLocks noGrp="1"/>
          </p:cNvSpPr>
          <p:nvPr>
            <p:ph type="title"/>
          </p:nvPr>
        </p:nvSpPr>
        <p:spPr/>
        <p:txBody>
          <a:bodyPr>
            <a:normAutofit fontScale="90000"/>
          </a:bodyPr>
          <a:lstStyle/>
          <a:p>
            <a:r>
              <a:rPr lang="en-CA" dirty="0"/>
              <a:t>Magic Numbers</a:t>
            </a:r>
          </a:p>
        </p:txBody>
      </p:sp>
      <p:sp>
        <p:nvSpPr>
          <p:cNvPr id="3" name="Content Placeholder 2">
            <a:extLst>
              <a:ext uri="{FF2B5EF4-FFF2-40B4-BE49-F238E27FC236}">
                <a16:creationId xmlns:a16="http://schemas.microsoft.com/office/drawing/2014/main" id="{E24C332B-E6CA-3F7C-4647-225F437B5808}"/>
              </a:ext>
            </a:extLst>
          </p:cNvPr>
          <p:cNvSpPr>
            <a:spLocks noGrp="1"/>
          </p:cNvSpPr>
          <p:nvPr>
            <p:ph idx="1"/>
          </p:nvPr>
        </p:nvSpPr>
        <p:spPr>
          <a:xfrm>
            <a:off x="1197864" y="1216153"/>
            <a:ext cx="10155936" cy="4446518"/>
          </a:xfrm>
        </p:spPr>
        <p:txBody>
          <a:bodyPr>
            <a:normAutofit lnSpcReduction="10000"/>
          </a:bodyPr>
          <a:lstStyle/>
          <a:p>
            <a:r>
              <a:rPr lang="en-US" dirty="0"/>
              <a:t>A more reliable method involves reading the first few bytes of the file, which often contain a "magic number" or file signature. </a:t>
            </a:r>
          </a:p>
          <a:p>
            <a:r>
              <a:rPr lang="en-US" dirty="0"/>
              <a:t>Images: Image formats have specific byte sequences at the very beginning that act as an identifier. For instance, most JPEG files start with the hexadecimal value FF D8 FF E0, and PNG files start with 89 50 4E 47 [1, 4]. The OS or an application can read these bytes to confirm the file type regardless of its extension.</a:t>
            </a:r>
          </a:p>
          <a:p>
            <a:r>
              <a:rPr lang="en-US" dirty="0"/>
              <a:t>Plain Text: Plain text files (like .txt or code files) typically lack these specific signatures. They usually begin immediately with printable characters, standard text encoding indicators (like a Unicode Byte Order Mark), or simply 0 bytes. </a:t>
            </a:r>
            <a:endParaRPr lang="en-CA" dirty="0"/>
          </a:p>
        </p:txBody>
      </p:sp>
    </p:spTree>
    <p:extLst>
      <p:ext uri="{BB962C8B-B14F-4D97-AF65-F5344CB8AC3E}">
        <p14:creationId xmlns:p14="http://schemas.microsoft.com/office/powerpoint/2010/main" val="437977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6EA22-22C5-4952-4AE0-8DAACBB51C35}"/>
              </a:ext>
            </a:extLst>
          </p:cNvPr>
          <p:cNvSpPr>
            <a:spLocks noGrp="1"/>
          </p:cNvSpPr>
          <p:nvPr>
            <p:ph type="title"/>
          </p:nvPr>
        </p:nvSpPr>
        <p:spPr/>
        <p:txBody>
          <a:bodyPr>
            <a:normAutofit fontScale="90000"/>
          </a:bodyPr>
          <a:lstStyle/>
          <a:p>
            <a:r>
              <a:rPr lang="en-US" dirty="0"/>
              <a:t>File Metadata and MIME Types</a:t>
            </a:r>
            <a:endParaRPr lang="en-CA" dirty="0"/>
          </a:p>
        </p:txBody>
      </p:sp>
      <p:sp>
        <p:nvSpPr>
          <p:cNvPr id="3" name="Content Placeholder 2">
            <a:extLst>
              <a:ext uri="{FF2B5EF4-FFF2-40B4-BE49-F238E27FC236}">
                <a16:creationId xmlns:a16="http://schemas.microsoft.com/office/drawing/2014/main" id="{57B51B20-C1DF-1C44-C99C-524D6FE9FC5B}"/>
              </a:ext>
            </a:extLst>
          </p:cNvPr>
          <p:cNvSpPr>
            <a:spLocks noGrp="1"/>
          </p:cNvSpPr>
          <p:nvPr>
            <p:ph idx="1"/>
          </p:nvPr>
        </p:nvSpPr>
        <p:spPr/>
        <p:txBody>
          <a:bodyPr/>
          <a:lstStyle/>
          <a:p>
            <a:r>
              <a:rPr lang="en-US" dirty="0"/>
              <a:t>The operating system and file systems also store metadata about the file. Metadata is data about data.</a:t>
            </a:r>
          </a:p>
          <a:p>
            <a:r>
              <a:rPr lang="en-US" dirty="0"/>
              <a:t> In environments like macOS and Linux, the file command uses a database of magic numbers and file patterns to provide a more robust identification, often determining the file's MIME type (Multipurpose Internet Mail Extensions). </a:t>
            </a:r>
          </a:p>
          <a:p>
            <a:r>
              <a:rPr lang="en-US" dirty="0"/>
              <a:t>MIME Types help describe the content type, such as image/jpeg or text/plain, which applications use to handle the data appropriately. </a:t>
            </a:r>
            <a:endParaRPr lang="en-CA" dirty="0"/>
          </a:p>
        </p:txBody>
      </p:sp>
      <p:pic>
        <p:nvPicPr>
          <p:cNvPr id="5" name="Picture 4">
            <a:extLst>
              <a:ext uri="{FF2B5EF4-FFF2-40B4-BE49-F238E27FC236}">
                <a16:creationId xmlns:a16="http://schemas.microsoft.com/office/drawing/2014/main" id="{C4786996-6AC8-7B5C-3E36-2A73C6653B37}"/>
              </a:ext>
            </a:extLst>
          </p:cNvPr>
          <p:cNvPicPr>
            <a:picLocks noChangeAspect="1"/>
          </p:cNvPicPr>
          <p:nvPr/>
        </p:nvPicPr>
        <p:blipFill>
          <a:blip r:embed="rId2"/>
          <a:srcRect l="27501" t="47804" r="14629" b="10335"/>
          <a:stretch>
            <a:fillRect/>
          </a:stretch>
        </p:blipFill>
        <p:spPr>
          <a:xfrm>
            <a:off x="4346222" y="4797683"/>
            <a:ext cx="4041422" cy="1571304"/>
          </a:xfrm>
          <a:prstGeom prst="rect">
            <a:avLst/>
          </a:prstGeom>
        </p:spPr>
      </p:pic>
    </p:spTree>
    <p:extLst>
      <p:ext uri="{BB962C8B-B14F-4D97-AF65-F5344CB8AC3E}">
        <p14:creationId xmlns:p14="http://schemas.microsoft.com/office/powerpoint/2010/main" val="937015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BE5E-D3C3-9EEF-D4E4-BFB5707F5118}"/>
              </a:ext>
            </a:extLst>
          </p:cNvPr>
          <p:cNvSpPr>
            <a:spLocks noGrp="1"/>
          </p:cNvSpPr>
          <p:nvPr>
            <p:ph type="title"/>
          </p:nvPr>
        </p:nvSpPr>
        <p:spPr/>
        <p:txBody>
          <a:bodyPr>
            <a:normAutofit fontScale="90000"/>
          </a:bodyPr>
          <a:lstStyle/>
          <a:p>
            <a:r>
              <a:rPr lang="en-CA" dirty="0"/>
              <a:t>File Types</a:t>
            </a:r>
          </a:p>
        </p:txBody>
      </p:sp>
      <p:sp>
        <p:nvSpPr>
          <p:cNvPr id="3" name="Content Placeholder 2">
            <a:extLst>
              <a:ext uri="{FF2B5EF4-FFF2-40B4-BE49-F238E27FC236}">
                <a16:creationId xmlns:a16="http://schemas.microsoft.com/office/drawing/2014/main" id="{E6E24301-16A4-A531-72CE-9835219AE7EF}"/>
              </a:ext>
            </a:extLst>
          </p:cNvPr>
          <p:cNvSpPr>
            <a:spLocks noGrp="1"/>
          </p:cNvSpPr>
          <p:nvPr>
            <p:ph idx="1"/>
          </p:nvPr>
        </p:nvSpPr>
        <p:spPr>
          <a:xfrm>
            <a:off x="1197864" y="1024128"/>
            <a:ext cx="10155936" cy="4748711"/>
          </a:xfrm>
        </p:spPr>
        <p:txBody>
          <a:bodyPr>
            <a:normAutofit lnSpcReduction="10000"/>
          </a:bodyPr>
          <a:lstStyle/>
          <a:p>
            <a:r>
              <a:rPr lang="en-US" dirty="0"/>
              <a:t>A computer file type is a name for a specific kind of file, like a Microsoft Word document or a JPEG image, and is often identified by its file extension (e.g., .docx, .jpg). </a:t>
            </a:r>
          </a:p>
          <a:p>
            <a:r>
              <a:rPr lang="en-US" dirty="0"/>
              <a:t>The underlying structure of a file, which determines how the data is encoded and stored, is called the file format. </a:t>
            </a:r>
          </a:p>
          <a:p>
            <a:r>
              <a:rPr lang="en-US" dirty="0"/>
              <a:t>For example, the file type "JPEG image file" is associated with the .jpg extension, and its format specifies how image data is compressed and stored. </a:t>
            </a:r>
          </a:p>
          <a:p>
            <a:r>
              <a:rPr lang="en-US" dirty="0"/>
              <a:t>Some file types are standard and can be opened by many programs (e.g., Rich Text Format or .rtf), while others are proprietary and are primarily used by a specific application (e.g., .</a:t>
            </a:r>
            <a:r>
              <a:rPr lang="en-US" dirty="0" err="1"/>
              <a:t>psd</a:t>
            </a:r>
            <a:r>
              <a:rPr lang="en-US" dirty="0"/>
              <a:t> for Adobe Photoshop).</a:t>
            </a:r>
            <a:endParaRPr lang="en-CA" dirty="0"/>
          </a:p>
        </p:txBody>
      </p:sp>
    </p:spTree>
    <p:extLst>
      <p:ext uri="{BB962C8B-B14F-4D97-AF65-F5344CB8AC3E}">
        <p14:creationId xmlns:p14="http://schemas.microsoft.com/office/powerpoint/2010/main" val="3864116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37C10-0372-87F2-0FCE-5A53D59476DA}"/>
              </a:ext>
            </a:extLst>
          </p:cNvPr>
          <p:cNvSpPr>
            <a:spLocks noGrp="1"/>
          </p:cNvSpPr>
          <p:nvPr>
            <p:ph type="title"/>
          </p:nvPr>
        </p:nvSpPr>
        <p:spPr/>
        <p:txBody>
          <a:bodyPr>
            <a:normAutofit fontScale="90000"/>
          </a:bodyPr>
          <a:lstStyle/>
          <a:p>
            <a:r>
              <a:rPr lang="en-CA" dirty="0"/>
              <a:t>File Formats</a:t>
            </a:r>
          </a:p>
        </p:txBody>
      </p:sp>
      <p:sp>
        <p:nvSpPr>
          <p:cNvPr id="3" name="Content Placeholder 2">
            <a:extLst>
              <a:ext uri="{FF2B5EF4-FFF2-40B4-BE49-F238E27FC236}">
                <a16:creationId xmlns:a16="http://schemas.microsoft.com/office/drawing/2014/main" id="{D9517F20-C65C-656E-F6BF-088EC4276B4B}"/>
              </a:ext>
            </a:extLst>
          </p:cNvPr>
          <p:cNvSpPr>
            <a:spLocks noGrp="1"/>
          </p:cNvSpPr>
          <p:nvPr>
            <p:ph idx="1"/>
          </p:nvPr>
        </p:nvSpPr>
        <p:spPr>
          <a:xfrm>
            <a:off x="1197864" y="1024128"/>
            <a:ext cx="10155936" cy="5152835"/>
          </a:xfrm>
        </p:spPr>
        <p:txBody>
          <a:bodyPr/>
          <a:lstStyle/>
          <a:p>
            <a:r>
              <a:rPr lang="en-US" b="1" dirty="0"/>
              <a:t>Definition</a:t>
            </a:r>
            <a:r>
              <a:rPr lang="en-US" dirty="0"/>
              <a:t>: The specific structure and organization of data within a file, dictating how it's encoded, stored, and interpreted.</a:t>
            </a:r>
          </a:p>
          <a:p>
            <a:r>
              <a:rPr lang="en-US" b="1" dirty="0"/>
              <a:t>Purpose</a:t>
            </a:r>
            <a:r>
              <a:rPr lang="en-US" dirty="0"/>
              <a:t>: Different formats are designed for different purposes, such as prioritizing image quality, minimizing file size, or enabling specific functionalities.</a:t>
            </a:r>
          </a:p>
          <a:p>
            <a:r>
              <a:rPr lang="en-US" b="1" dirty="0"/>
              <a:t>Relationship to file types</a:t>
            </a:r>
            <a:r>
              <a:rPr lang="en-US" dirty="0"/>
              <a:t>: The file format is the technical detail behind the file type. For instance, a .jpg file type uses the JPEG format to compress and store image data.</a:t>
            </a:r>
          </a:p>
          <a:p>
            <a:r>
              <a:rPr lang="en-US" b="1" dirty="0"/>
              <a:t>Types of formats</a:t>
            </a:r>
            <a:r>
              <a:rPr lang="en-US" dirty="0"/>
              <a:t>: Some formats are designed for specific data, like .</a:t>
            </a:r>
            <a:r>
              <a:rPr lang="en-US" dirty="0" err="1"/>
              <a:t>png</a:t>
            </a:r>
            <a:r>
              <a:rPr lang="en-US" dirty="0"/>
              <a:t> for lossless images, while others are containers that can hold multiple types of data, such as Ogg files for video and audio. </a:t>
            </a:r>
            <a:endParaRPr lang="en-CA" dirty="0"/>
          </a:p>
        </p:txBody>
      </p:sp>
    </p:spTree>
    <p:extLst>
      <p:ext uri="{BB962C8B-B14F-4D97-AF65-F5344CB8AC3E}">
        <p14:creationId xmlns:p14="http://schemas.microsoft.com/office/powerpoint/2010/main" val="3116786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5708E-296A-0396-A6DB-8760C396CF0E}"/>
              </a:ext>
            </a:extLst>
          </p:cNvPr>
          <p:cNvSpPr>
            <a:spLocks noGrp="1"/>
          </p:cNvSpPr>
          <p:nvPr>
            <p:ph type="title"/>
          </p:nvPr>
        </p:nvSpPr>
        <p:spPr/>
        <p:txBody>
          <a:bodyPr>
            <a:normAutofit fontScale="90000"/>
          </a:bodyPr>
          <a:lstStyle/>
          <a:p>
            <a:r>
              <a:rPr lang="en-CA" dirty="0"/>
              <a:t>File Metadata</a:t>
            </a:r>
          </a:p>
        </p:txBody>
      </p:sp>
      <p:sp>
        <p:nvSpPr>
          <p:cNvPr id="3" name="Content Placeholder 2">
            <a:extLst>
              <a:ext uri="{FF2B5EF4-FFF2-40B4-BE49-F238E27FC236}">
                <a16:creationId xmlns:a16="http://schemas.microsoft.com/office/drawing/2014/main" id="{FF98A513-F2B6-B37F-61BF-EDFEC525C9FD}"/>
              </a:ext>
            </a:extLst>
          </p:cNvPr>
          <p:cNvSpPr>
            <a:spLocks noGrp="1"/>
          </p:cNvSpPr>
          <p:nvPr>
            <p:ph idx="1"/>
          </p:nvPr>
        </p:nvSpPr>
        <p:spPr>
          <a:xfrm>
            <a:off x="1197864" y="1024129"/>
            <a:ext cx="10155936" cy="4814812"/>
          </a:xfrm>
        </p:spPr>
        <p:txBody>
          <a:bodyPr>
            <a:normAutofit fontScale="92500" lnSpcReduction="20000"/>
          </a:bodyPr>
          <a:lstStyle/>
          <a:p>
            <a:r>
              <a:rPr lang="en-US" dirty="0"/>
              <a:t>Computer file metadata is data about data that describes a file's properties, such as its author, creation date, size, and location.</a:t>
            </a:r>
          </a:p>
          <a:p>
            <a:r>
              <a:rPr lang="en-US" dirty="0"/>
              <a:t> It also includes information about file history, revisions, and permissions. </a:t>
            </a:r>
          </a:p>
          <a:p>
            <a:r>
              <a:rPr lang="en-US" dirty="0"/>
              <a:t>Metadata helps with organizing, searching, and managing files, but it can also contain personal information that is automatically embedded in files and may be shared when the file is transferred. </a:t>
            </a:r>
          </a:p>
          <a:p>
            <a:r>
              <a:rPr lang="en-US" dirty="0"/>
              <a:t>Privacy and security considerations</a:t>
            </a:r>
          </a:p>
          <a:p>
            <a:pPr lvl="1"/>
            <a:r>
              <a:rPr lang="en-US" dirty="0"/>
              <a:t>Information sharing: Metadata can be inadvertently shared with others when a file is copied or sent, potentially revealing personal information.</a:t>
            </a:r>
          </a:p>
          <a:p>
            <a:pPr lvl="1"/>
            <a:r>
              <a:rPr lang="en-US" dirty="0"/>
              <a:t>Removing metadata: For privacy or security reasons, it is often advisable to remove or edit certain metadata before sharing a file.</a:t>
            </a:r>
          </a:p>
          <a:p>
            <a:pPr lvl="1"/>
            <a:r>
              <a:rPr lang="en-US" dirty="0"/>
              <a:t>Windows users can right-click a file, select Properties, go to the Details tab, and click Remove Properties and Personal Information to manage this data</a:t>
            </a:r>
            <a:endParaRPr lang="en-CA" dirty="0"/>
          </a:p>
        </p:txBody>
      </p:sp>
    </p:spTree>
    <p:extLst>
      <p:ext uri="{BB962C8B-B14F-4D97-AF65-F5344CB8AC3E}">
        <p14:creationId xmlns:p14="http://schemas.microsoft.com/office/powerpoint/2010/main" val="32332440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11215</TotalTime>
  <Words>2127</Words>
  <Application>Microsoft Office PowerPoint</Application>
  <PresentationFormat>Widescreen</PresentationFormat>
  <Paragraphs>113</Paragraphs>
  <Slides>22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Optima</vt:lpstr>
      <vt:lpstr>Office Theme</vt:lpstr>
      <vt:lpstr>What are Files</vt:lpstr>
      <vt:lpstr>Files - definition</vt:lpstr>
      <vt:lpstr>Computers use Binary</vt:lpstr>
      <vt:lpstr>File Extensions</vt:lpstr>
      <vt:lpstr>Magic Numbers</vt:lpstr>
      <vt:lpstr>File Metadata and MIME Types</vt:lpstr>
      <vt:lpstr>File Types</vt:lpstr>
      <vt:lpstr>File Formats</vt:lpstr>
      <vt:lpstr>File Metadata</vt:lpstr>
      <vt:lpstr>How Data is Encoded</vt:lpstr>
      <vt:lpstr>How Data is Encoded</vt:lpstr>
      <vt:lpstr>How Data is Encoded</vt:lpstr>
      <vt:lpstr>1. Analog-to-Digital Conversion (Digitization)</vt:lpstr>
      <vt:lpstr>2. Compression (Using Codecs)</vt:lpstr>
      <vt:lpstr>How Data is Encoded</vt:lpstr>
      <vt:lpstr>Raster image​</vt:lpstr>
      <vt:lpstr>File Compression</vt:lpstr>
      <vt:lpstr>Lossless​</vt:lpstr>
      <vt:lpstr>Redundancy reduction​</vt:lpstr>
      <vt:lpstr>Dictionary methods</vt:lpstr>
      <vt:lpstr>Lossy compression</vt:lpstr>
      <vt:lpstr>Do pages 39 to 43 in your work book  </vt:lpstr>
    </vt:vector>
  </TitlesOfParts>
  <Manager/>
  <Company>© 2016 Pearson Education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Complete CompTIA A+ Guide to IT Hardware and Software SEVENTH EDITION</dc:title>
  <dc:subject>Chapter 7 Storage Devices</dc:subject>
  <dc:creator>Cheryl A. Schmidt</dc:creator>
  <cp:keywords/>
  <dc:description/>
  <cp:lastModifiedBy>Myles Burgess</cp:lastModifiedBy>
  <cp:revision>312</cp:revision>
  <cp:lastPrinted>2016-06-12T19:42:50Z</cp:lastPrinted>
  <dcterms:created xsi:type="dcterms:W3CDTF">2016-05-24T22:20:56Z</dcterms:created>
  <dcterms:modified xsi:type="dcterms:W3CDTF">2025-11-27T11:53:56Z</dcterms:modified>
  <cp:category/>
</cp:coreProperties>
</file>